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62" r:id="rId5"/>
    <p:sldId id="263" r:id="rId6"/>
    <p:sldId id="264" r:id="rId7"/>
    <p:sldId id="265" r:id="rId8"/>
    <p:sldId id="266" r:id="rId9"/>
    <p:sldId id="268" r:id="rId10"/>
    <p:sldId id="267" r:id="rId11"/>
    <p:sldId id="269" r:id="rId12"/>
    <p:sldId id="270" r:id="rId13"/>
    <p:sldId id="271" r:id="rId14"/>
    <p:sldId id="272" r:id="rId15"/>
    <p:sldId id="273" r:id="rId16"/>
    <p:sldId id="290" r:id="rId17"/>
    <p:sldId id="276" r:id="rId18"/>
    <p:sldId id="274" r:id="rId19"/>
    <p:sldId id="277" r:id="rId20"/>
    <p:sldId id="278" r:id="rId21"/>
    <p:sldId id="281" r:id="rId22"/>
    <p:sldId id="275" r:id="rId23"/>
    <p:sldId id="282" r:id="rId24"/>
    <p:sldId id="280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1" r:id="rId33"/>
    <p:sldId id="292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260" r:id="rId52"/>
  </p:sldIdLst>
  <p:sldSz cx="10691813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4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34240" y="4058640"/>
            <a:ext cx="96220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3424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6480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787560" y="176868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041240" y="176868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34240" y="405864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787560" y="405864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041240" y="405864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01720" y="1237320"/>
            <a:ext cx="9087840" cy="12199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53424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46480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34240" y="4058640"/>
            <a:ext cx="96220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34240" y="4058640"/>
            <a:ext cx="96220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53424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546480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787560" y="176868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041240" y="176868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534240" y="405864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787560" y="405864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041240" y="4058640"/>
            <a:ext cx="30981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01720" y="1237320"/>
            <a:ext cx="9087840" cy="12199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3424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464800" y="405864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34240" y="4058640"/>
            <a:ext cx="96220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6619" b="0" strike="noStrike" spc="-1">
                <a:solidFill>
                  <a:srgbClr val="000000"/>
                </a:solidFill>
                <a:latin typeface="Geometria  bold"/>
              </a:rPr>
              <a:t>Образец заголовка</a:t>
            </a:r>
            <a:endParaRPr lang="en-US" sz="6619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735120" y="7006680"/>
            <a:ext cx="2405160" cy="40212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87095A16-4C3A-49BC-BA45-ED63D8DC7979}" type="datetime">
              <a:rPr lang="ru-RU" sz="1330" b="0" strike="noStrike" spc="-1">
                <a:solidFill>
                  <a:srgbClr val="8B8B8B"/>
                </a:solidFill>
                <a:latin typeface="Geometria light"/>
              </a:rPr>
              <a:t>20.12.2021</a:t>
            </a:fld>
            <a:endParaRPr lang="en-US" sz="133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541680" y="7006680"/>
            <a:ext cx="3608280" cy="40212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7551000" y="7006680"/>
            <a:ext cx="2405160" cy="40212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CC19D91D-1076-4D88-80F8-03FFDA14860F}" type="slidenum">
              <a:rPr lang="ru-RU" sz="1330" b="0" strike="noStrike" spc="-1">
                <a:solidFill>
                  <a:srgbClr val="8B8B8B"/>
                </a:solidFill>
                <a:latin typeface="Geometria light"/>
              </a:rPr>
              <a:t>‹#›</a:t>
            </a:fld>
            <a:endParaRPr lang="en-US" sz="133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090" b="0" strike="noStrike" spc="-1">
                <a:solidFill>
                  <a:srgbClr val="000000"/>
                </a:solidFill>
                <a:latin typeface="Geometria light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10" b="0" strike="noStrike" spc="-1">
                <a:solidFill>
                  <a:srgbClr val="000000"/>
                </a:solidFill>
                <a:latin typeface="Geometria light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90" b="0" strike="noStrike" spc="-1">
                <a:solidFill>
                  <a:srgbClr val="000000"/>
                </a:solidFill>
                <a:latin typeface="Geometria light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90" b="0" strike="noStrike" spc="-1">
                <a:solidFill>
                  <a:srgbClr val="000000"/>
                </a:solidFill>
                <a:latin typeface="Geometria light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Geometria light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Geometria light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Geometria light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735120" y="402480"/>
            <a:ext cx="9221400" cy="14608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4850" b="0" strike="noStrike" spc="-1">
                <a:solidFill>
                  <a:srgbClr val="000000"/>
                </a:solidFill>
                <a:latin typeface="Geometria  bold"/>
              </a:rPr>
              <a:t>Образец заголовка</a:t>
            </a:r>
            <a:endParaRPr lang="en-US" sz="485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35120" y="2012400"/>
            <a:ext cx="9221400" cy="47962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2000" indent="-25164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  <a:buFont typeface="Arial"/>
              <a:buChar char="•"/>
            </a:pPr>
            <a:r>
              <a:rPr lang="ru-RU" sz="3090" b="0" strike="noStrike" spc="-1">
                <a:solidFill>
                  <a:srgbClr val="000000"/>
                </a:solidFill>
                <a:latin typeface="Geometria light"/>
              </a:rPr>
              <a:t>Образец текста</a:t>
            </a:r>
            <a:endParaRPr lang="en-US" sz="3090" b="0" strike="noStrike" spc="-1">
              <a:solidFill>
                <a:srgbClr val="000000"/>
              </a:solidFill>
              <a:latin typeface="Geometria light"/>
            </a:endParaRPr>
          </a:p>
          <a:p>
            <a:pPr marL="756000" lvl="1" indent="-25164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lang="ru-RU" sz="2650" b="0" strike="noStrike" spc="-1">
                <a:solidFill>
                  <a:srgbClr val="000000"/>
                </a:solidFill>
                <a:latin typeface="Geometria light"/>
              </a:rPr>
              <a:t>Второй уровень</a:t>
            </a:r>
            <a:endParaRPr lang="en-US" sz="2650" b="0" strike="noStrike" spc="-1">
              <a:solidFill>
                <a:srgbClr val="000000"/>
              </a:solidFill>
              <a:latin typeface="Geometria light"/>
            </a:endParaRPr>
          </a:p>
          <a:p>
            <a:pPr marL="1260000" lvl="2" indent="-25164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lang="ru-RU" sz="2210" b="0" strike="noStrike" spc="-1">
                <a:solidFill>
                  <a:srgbClr val="000000"/>
                </a:solidFill>
                <a:latin typeface="Geometria light"/>
              </a:rPr>
              <a:t>Третий уровень</a:t>
            </a:r>
            <a:endParaRPr lang="en-US" sz="2210" b="0" strike="noStrike" spc="-1">
              <a:solidFill>
                <a:srgbClr val="000000"/>
              </a:solidFill>
              <a:latin typeface="Geometria light"/>
            </a:endParaRPr>
          </a:p>
          <a:p>
            <a:pPr marL="1764000" lvl="3" indent="-25164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lang="ru-RU" sz="1990" b="0" strike="noStrike" spc="-1">
                <a:solidFill>
                  <a:srgbClr val="000000"/>
                </a:solidFill>
                <a:latin typeface="Geometria light"/>
              </a:rPr>
              <a:t>Четвертый уровень</a:t>
            </a:r>
            <a:endParaRPr lang="en-US" sz="1990" b="0" strike="noStrike" spc="-1">
              <a:solidFill>
                <a:srgbClr val="000000"/>
              </a:solidFill>
              <a:latin typeface="Geometria light"/>
            </a:endParaRPr>
          </a:p>
          <a:p>
            <a:pPr marL="2268000" lvl="4" indent="-25164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lang="ru-RU" sz="1990" b="0" strike="noStrike" spc="-1">
                <a:solidFill>
                  <a:srgbClr val="000000"/>
                </a:solidFill>
                <a:latin typeface="Geometria light"/>
              </a:rPr>
              <a:t>Пятый уровень</a:t>
            </a:r>
            <a:endParaRPr lang="en-US" sz="199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735120" y="7006680"/>
            <a:ext cx="2405160" cy="40212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9AB2ED07-E090-41E8-AF69-629F97376972}" type="datetime">
              <a:rPr lang="ru-RU" sz="1330" b="0" strike="noStrike" spc="-1">
                <a:solidFill>
                  <a:srgbClr val="8B8B8B"/>
                </a:solidFill>
                <a:latin typeface="Geometria light"/>
              </a:rPr>
              <a:t>20.12.2021</a:t>
            </a:fld>
            <a:endParaRPr lang="en-US" sz="133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541680" y="7006680"/>
            <a:ext cx="3608280" cy="40212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7551000" y="7006680"/>
            <a:ext cx="2405160" cy="40212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642AC0A-0186-4B28-A610-0761D33BA00A}" type="slidenum">
              <a:rPr lang="ru-RU" sz="1330" b="0" strike="noStrike" spc="-1">
                <a:solidFill>
                  <a:srgbClr val="8B8B8B"/>
                </a:solidFill>
                <a:latin typeface="Geometria light"/>
              </a:rPr>
              <a:t>‹#›</a:t>
            </a:fld>
            <a:endParaRPr lang="en-US" sz="133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image" Target="../media/image21.jpeg"/><Relationship Id="rId5" Type="http://schemas.openxmlformats.org/officeDocument/2006/relationships/image" Target="../media/image9.png"/><Relationship Id="rId10" Type="http://schemas.openxmlformats.org/officeDocument/2006/relationships/image" Target="../media/image20.png"/><Relationship Id="rId4" Type="http://schemas.openxmlformats.org/officeDocument/2006/relationships/image" Target="../media/image8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581040" y="800280"/>
            <a:ext cx="8048160" cy="2297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4800" b="0" strike="noStrike" spc="-1" dirty="0" smtClean="0">
                <a:solidFill>
                  <a:srgbClr val="004892"/>
                </a:solidFill>
                <a:latin typeface="Montserrat Bold"/>
              </a:rPr>
              <a:t>Оформление ВКР магистра</a:t>
            </a:r>
            <a:endParaRPr lang="en-US" sz="4800" b="0" strike="noStrike" spc="-1" dirty="0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0" y="6862680"/>
            <a:ext cx="10691280" cy="45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0" strike="noStrike" spc="-1" dirty="0" smtClean="0">
                <a:solidFill>
                  <a:srgbClr val="173277"/>
                </a:solidFill>
                <a:latin typeface="Montserrat"/>
              </a:rPr>
              <a:t>202</a:t>
            </a:r>
            <a:r>
              <a:rPr lang="ru-RU" sz="1600" b="0" strike="noStrike" spc="-1" dirty="0" smtClean="0">
                <a:solidFill>
                  <a:srgbClr val="173277"/>
                </a:solidFill>
                <a:latin typeface="Montserrat"/>
              </a:rPr>
              <a:t>1</a:t>
            </a:r>
            <a:endParaRPr lang="en-US" sz="1600" b="0" strike="noStrike" spc="-1" dirty="0">
              <a:latin typeface="Arial"/>
            </a:endParaRPr>
          </a:p>
        </p:txBody>
      </p:sp>
      <p:pic>
        <p:nvPicPr>
          <p:cNvPr id="84" name="Рисунок 2"/>
          <p:cNvPicPr/>
          <p:nvPr/>
        </p:nvPicPr>
        <p:blipFill>
          <a:blip r:embed="rId3"/>
          <a:stretch/>
        </p:blipFill>
        <p:spPr>
          <a:xfrm>
            <a:off x="4115160" y="5178600"/>
            <a:ext cx="2232360" cy="1426680"/>
          </a:xfrm>
          <a:prstGeom prst="rect">
            <a:avLst/>
          </a:prstGeom>
          <a:ln>
            <a:noFill/>
          </a:ln>
        </p:spPr>
      </p:pic>
      <p:sp>
        <p:nvSpPr>
          <p:cNvPr id="85" name="CustomShape 3"/>
          <p:cNvSpPr/>
          <p:nvPr/>
        </p:nvSpPr>
        <p:spPr>
          <a:xfrm>
            <a:off x="581040" y="2624040"/>
            <a:ext cx="819720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4892"/>
                </a:solidFill>
                <a:latin typeface="Montserrat"/>
              </a:rPr>
              <a:t>Ст. преподаватель каф. «Информационные систем» </a:t>
            </a:r>
            <a:r>
              <a:rPr lang="ru-RU" sz="2000" b="0" strike="noStrike" spc="-1" dirty="0" err="1" smtClean="0">
                <a:solidFill>
                  <a:srgbClr val="004892"/>
                </a:solidFill>
                <a:latin typeface="Montserrat"/>
              </a:rPr>
              <a:t>Корунова</a:t>
            </a:r>
            <a:r>
              <a:rPr lang="ru-RU" sz="2000" b="0" strike="noStrike" spc="-1" dirty="0" smtClean="0">
                <a:solidFill>
                  <a:srgbClr val="004892"/>
                </a:solidFill>
                <a:latin typeface="Montserrat"/>
              </a:rPr>
              <a:t> Н.В.</a:t>
            </a:r>
          </a:p>
          <a:p>
            <a:pPr>
              <a:lnSpc>
                <a:spcPct val="100000"/>
              </a:lnSpc>
            </a:pPr>
            <a:r>
              <a:rPr lang="ru-RU" sz="2000" b="0" strike="noStrike" spc="-1" dirty="0" smtClean="0">
                <a:solidFill>
                  <a:srgbClr val="004892"/>
                </a:solidFill>
                <a:latin typeface="Montserrat"/>
              </a:rPr>
              <a:t>Ст. преподаватель каф. «Информационные систем» </a:t>
            </a:r>
            <a:r>
              <a:rPr lang="ru-RU" sz="2000" b="0" strike="noStrike" spc="-1" dirty="0" err="1" smtClean="0">
                <a:solidFill>
                  <a:srgbClr val="004892"/>
                </a:solidFill>
                <a:latin typeface="Montserrat"/>
              </a:rPr>
              <a:t>Эгов</a:t>
            </a:r>
            <a:r>
              <a:rPr lang="ru-RU" sz="2000" b="0" strike="noStrike" spc="-1" dirty="0" smtClean="0">
                <a:solidFill>
                  <a:srgbClr val="004892"/>
                </a:solidFill>
                <a:latin typeface="Montserrat"/>
              </a:rPr>
              <a:t> Е.Н.</a:t>
            </a:r>
            <a:endParaRPr lang="en-US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записка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Требования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По результатам выполнения выпускной квалификационной работы оформляется документация, в случае магистерской диссертации – это пояснительная записка, структура и объем данной документации устанавливаются кафедрой, исходя из характера проекта и направления подготовки.</a:t>
            </a: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Материал ВКР должен быть систематизирован и оформлен надлежащим образом. </a:t>
            </a:r>
            <a:endParaRPr lang="ru-RU" sz="1600" spc="-1" dirty="0" smtClean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Рекомендуемый объем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 магистерской диссертации без учета приложений должен составлять </a:t>
            </a: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от 60 до 80 </a:t>
            </a:r>
            <a:r>
              <a:rPr lang="ru-RU" sz="1600" b="1" spc="-1" dirty="0" smtClean="0">
                <a:solidFill>
                  <a:srgbClr val="262626"/>
                </a:solidFill>
                <a:latin typeface="Montserrat"/>
              </a:rPr>
              <a:t>листов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Список литературы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должен начинаться </a:t>
            </a: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минимум с 60 страницы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, не ранее.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Объем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приложений не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ограничен.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14333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записка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Структура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Рекомендуемый состав и порядок расположения материала в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ВКР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:</a:t>
            </a:r>
            <a:endParaRPr lang="ru-RU" sz="1600" spc="-1" dirty="0" smtClean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титульный лист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;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задание на магистерскую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диссертацию;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реферат (аннотация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);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содержание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перечень используемых условных обозначений, сокращений, терминов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введение;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основная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часть;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26105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записка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Структура (продолжение)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заключение;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список использованных источников;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приложения;</a:t>
            </a:r>
            <a:endParaRPr lang="ru-RU" sz="1600" spc="-1" dirty="0" smtClean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последний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лист;</a:t>
            </a: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носитель информации с пояснительной запиской, исходным кодом программы и прочими документами.</a:t>
            </a:r>
          </a:p>
          <a:p>
            <a:pPr marL="36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</a:pPr>
            <a:endParaRPr lang="ru-RU" sz="1600" spc="-1" dirty="0" smtClean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69623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записка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Дополнительно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В пояснительную записку вкладываются, но </a:t>
            </a: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не подшиваются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:</a:t>
            </a:r>
            <a:endParaRPr lang="ru-RU" sz="1600" spc="-1" dirty="0" smtClean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отзыв руководителя;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отзыв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рецензента;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первый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лист </a:t>
            </a:r>
            <a:r>
              <a:rPr lang="ru-RU" sz="1600" spc="-1" dirty="0" err="1">
                <a:solidFill>
                  <a:srgbClr val="262626"/>
                </a:solidFill>
                <a:latin typeface="Montserrat"/>
              </a:rPr>
              <a:t>антиплагиата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 (где указан общий процент оригинальности работы) с указанием фамилии и росписью;</a:t>
            </a:r>
            <a:endParaRPr lang="ru-RU" sz="1600" spc="-1" dirty="0" smtClean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заявление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о самостоятельности работы;</a:t>
            </a:r>
            <a:endParaRPr lang="ru-RU" sz="1600" spc="-1" dirty="0" smtClean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отзыв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от специалиста-практика (при наличии);</a:t>
            </a:r>
            <a:endParaRPr lang="ru-RU" sz="1600" spc="-1" dirty="0" smtClean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акт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о внедрении (при наличии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57262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397" y="1040594"/>
            <a:ext cx="4500804" cy="5493406"/>
          </a:xfrm>
          <a:prstGeom prst="rect">
            <a:avLst/>
          </a:prstGeom>
        </p:spPr>
      </p:pic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Титульный лист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3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16455" y="1058779"/>
            <a:ext cx="4186989" cy="673768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Line Callout 2 3"/>
          <p:cNvSpPr/>
          <p:nvPr/>
        </p:nvSpPr>
        <p:spPr>
          <a:xfrm>
            <a:off x="7803438" y="926532"/>
            <a:ext cx="1283322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2374"/>
              <a:gd name="adj6" fmla="val -53942"/>
            </a:avLst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 Шапка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064212" y="1933146"/>
            <a:ext cx="1940925" cy="858179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ine Callout 2 10"/>
          <p:cNvSpPr/>
          <p:nvPr/>
        </p:nvSpPr>
        <p:spPr>
          <a:xfrm>
            <a:off x="279133" y="2262913"/>
            <a:ext cx="1732610" cy="612648"/>
          </a:xfrm>
          <a:prstGeom prst="borderCallout2">
            <a:avLst>
              <a:gd name="adj1" fmla="val 15608"/>
              <a:gd name="adj2" fmla="val 104048"/>
              <a:gd name="adj3" fmla="val 12466"/>
              <a:gd name="adj4" fmla="val 133388"/>
              <a:gd name="adj5" fmla="val -17901"/>
              <a:gd name="adj6" fmla="val 160406"/>
            </a:avLst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2. Утверждаю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101390" y="1933146"/>
            <a:ext cx="1780674" cy="858179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ine Callout 2 12"/>
          <p:cNvSpPr/>
          <p:nvPr/>
        </p:nvSpPr>
        <p:spPr>
          <a:xfrm>
            <a:off x="7803438" y="1809426"/>
            <a:ext cx="1889202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8658"/>
              <a:gd name="adj6" fmla="val -48847"/>
            </a:avLst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r>
              <a:rPr lang="ru-RU" dirty="0"/>
              <a:t>. К ЗАЩИТЕ ДОПУСТИТЬ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064212" y="3769702"/>
            <a:ext cx="3904479" cy="40766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ine Callout 2 15"/>
          <p:cNvSpPr/>
          <p:nvPr/>
        </p:nvSpPr>
        <p:spPr>
          <a:xfrm>
            <a:off x="7803438" y="3222582"/>
            <a:ext cx="1283322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18784"/>
              <a:gd name="adj6" fmla="val -64442"/>
            </a:avLst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4. Тема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293895" y="4063903"/>
            <a:ext cx="1588169" cy="36465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ine Callout 2 17"/>
          <p:cNvSpPr/>
          <p:nvPr/>
        </p:nvSpPr>
        <p:spPr>
          <a:xfrm>
            <a:off x="7803438" y="3934831"/>
            <a:ext cx="1283322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2798"/>
              <a:gd name="adj6" fmla="val -68192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5. ФИО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3064212" y="4353390"/>
            <a:ext cx="2903667" cy="296299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ine Callout 2 19"/>
          <p:cNvSpPr/>
          <p:nvPr/>
        </p:nvSpPr>
        <p:spPr>
          <a:xfrm>
            <a:off x="76480" y="3888891"/>
            <a:ext cx="2587290" cy="612648"/>
          </a:xfrm>
          <a:prstGeom prst="borderCallout2">
            <a:avLst>
              <a:gd name="adj1" fmla="val 31319"/>
              <a:gd name="adj2" fmla="val 102157"/>
              <a:gd name="adj3" fmla="val 58027"/>
              <a:gd name="adj4" fmla="val 112052"/>
              <a:gd name="adj5" fmla="val 93646"/>
              <a:gd name="adj6" fmla="val 115328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6. </a:t>
            </a:r>
            <a:r>
              <a:rPr lang="ru-RU" dirty="0"/>
              <a:t>Обозначение ВКР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5967879" y="4330734"/>
            <a:ext cx="1024531" cy="318956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ine Callout 2 21"/>
          <p:cNvSpPr/>
          <p:nvPr/>
        </p:nvSpPr>
        <p:spPr>
          <a:xfrm>
            <a:off x="8137236" y="4647081"/>
            <a:ext cx="1283322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2041"/>
              <a:gd name="adj6" fmla="val -89943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7. Группа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3087931" y="4682477"/>
            <a:ext cx="3904479" cy="40766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ine Callout 2 23"/>
          <p:cNvSpPr/>
          <p:nvPr/>
        </p:nvSpPr>
        <p:spPr>
          <a:xfrm>
            <a:off x="76480" y="4720221"/>
            <a:ext cx="2481761" cy="612648"/>
          </a:xfrm>
          <a:prstGeom prst="borderCallout2">
            <a:avLst>
              <a:gd name="adj1" fmla="val 56457"/>
              <a:gd name="adj2" fmla="val 101814"/>
              <a:gd name="adj3" fmla="val 48601"/>
              <a:gd name="adj4" fmla="val 112484"/>
              <a:gd name="adj5" fmla="val 35516"/>
              <a:gd name="adj6" fmla="val 120946"/>
            </a:avLst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r>
              <a:rPr lang="ru-RU" dirty="0"/>
              <a:t>. Направление </a:t>
            </a:r>
            <a:r>
              <a:rPr lang="ru-RU" dirty="0" smtClean="0"/>
              <a:t>подготовки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5543461" y="5093815"/>
            <a:ext cx="1338604" cy="36465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ine Callout 2 27"/>
          <p:cNvSpPr/>
          <p:nvPr/>
        </p:nvSpPr>
        <p:spPr>
          <a:xfrm>
            <a:off x="7803438" y="5332869"/>
            <a:ext cx="2637322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4758"/>
              <a:gd name="adj6" fmla="val -35319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9. ФИО Руководителя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5543461" y="5475856"/>
            <a:ext cx="1338604" cy="36465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Line Callout 2 29"/>
          <p:cNvSpPr/>
          <p:nvPr/>
        </p:nvSpPr>
        <p:spPr>
          <a:xfrm>
            <a:off x="7803438" y="6053900"/>
            <a:ext cx="2637322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68175"/>
              <a:gd name="adj6" fmla="val -34589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10. ФИО Рецензента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68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Обозначение ВКР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42" y="1662957"/>
            <a:ext cx="8028835" cy="238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1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Титульный лист. Пример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0954" y="1183907"/>
            <a:ext cx="3853212" cy="544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6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535" y="904566"/>
            <a:ext cx="8877899" cy="5609913"/>
          </a:xfrm>
          <a:prstGeom prst="rect">
            <a:avLst/>
          </a:prstGeom>
        </p:spPr>
      </p:pic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Задание </a:t>
            </a: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на магистерскую диссертацию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3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80936" y="1071407"/>
            <a:ext cx="4186989" cy="673768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Line Callout 2 3"/>
          <p:cNvSpPr/>
          <p:nvPr/>
        </p:nvSpPr>
        <p:spPr>
          <a:xfrm>
            <a:off x="1361" y="1464971"/>
            <a:ext cx="1283322" cy="612648"/>
          </a:xfrm>
          <a:prstGeom prst="borderCallout2">
            <a:avLst>
              <a:gd name="adj1" fmla="val -3245"/>
              <a:gd name="adj2" fmla="val 68920"/>
              <a:gd name="adj3" fmla="val -34667"/>
              <a:gd name="adj4" fmla="val 81587"/>
              <a:gd name="adj5" fmla="val -32041"/>
              <a:gd name="adj6" fmla="val 105814"/>
            </a:avLst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 Шапка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513221" y="2197581"/>
            <a:ext cx="1780674" cy="858179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ine Callout 2 12"/>
          <p:cNvSpPr/>
          <p:nvPr/>
        </p:nvSpPr>
        <p:spPr>
          <a:xfrm>
            <a:off x="1361" y="3000320"/>
            <a:ext cx="2175214" cy="612648"/>
          </a:xfrm>
          <a:prstGeom prst="borderCallout2">
            <a:avLst>
              <a:gd name="adj1" fmla="val 12466"/>
              <a:gd name="adj2" fmla="val 103619"/>
              <a:gd name="adj3" fmla="val -42522"/>
              <a:gd name="adj4" fmla="val 138207"/>
              <a:gd name="adj5" fmla="val -77603"/>
              <a:gd name="adj6" fmla="val 160454"/>
            </a:avLst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smtClean="0"/>
              <a:t>УТВЕРЖДАЮ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486033" y="3883307"/>
            <a:ext cx="3904479" cy="411063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ine Callout 2 15"/>
          <p:cNvSpPr/>
          <p:nvPr/>
        </p:nvSpPr>
        <p:spPr>
          <a:xfrm>
            <a:off x="1361" y="3707043"/>
            <a:ext cx="1283322" cy="612648"/>
          </a:xfrm>
          <a:prstGeom prst="borderCallout2">
            <a:avLst>
              <a:gd name="adj1" fmla="val 23463"/>
              <a:gd name="adj2" fmla="val 102671"/>
              <a:gd name="adj3" fmla="val 28177"/>
              <a:gd name="adj4" fmla="val 109338"/>
              <a:gd name="adj5" fmla="val 32374"/>
              <a:gd name="adj6" fmla="val 117065"/>
            </a:avLst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5. Тема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2124000" y="3487137"/>
            <a:ext cx="3266512" cy="36465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ine Callout 2 17"/>
          <p:cNvSpPr/>
          <p:nvPr/>
        </p:nvSpPr>
        <p:spPr>
          <a:xfrm>
            <a:off x="5443836" y="3000320"/>
            <a:ext cx="1283322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2798"/>
              <a:gd name="adj6" fmla="val -68192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4. ФИО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3244990" y="4134892"/>
            <a:ext cx="2048905" cy="31895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ine Callout 2 21"/>
          <p:cNvSpPr/>
          <p:nvPr/>
        </p:nvSpPr>
        <p:spPr>
          <a:xfrm>
            <a:off x="5359053" y="4678936"/>
            <a:ext cx="1283322" cy="92802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1669"/>
              <a:gd name="adj6" fmla="val -90693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6. Номер и дата приказа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454574" y="1898315"/>
            <a:ext cx="3904479" cy="29926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ine Callout 2 23"/>
          <p:cNvSpPr/>
          <p:nvPr/>
        </p:nvSpPr>
        <p:spPr>
          <a:xfrm>
            <a:off x="1361" y="2305580"/>
            <a:ext cx="2011680" cy="612648"/>
          </a:xfrm>
          <a:prstGeom prst="borderCallout2">
            <a:avLst>
              <a:gd name="adj1" fmla="val 56457"/>
              <a:gd name="adj2" fmla="val 101814"/>
              <a:gd name="adj3" fmla="val 48601"/>
              <a:gd name="adj4" fmla="val 112484"/>
              <a:gd name="adj5" fmla="val -19473"/>
              <a:gd name="adj6" fmla="val 118075"/>
            </a:avLst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2. </a:t>
            </a:r>
            <a:r>
              <a:rPr lang="ru-RU" dirty="0"/>
              <a:t>Направление </a:t>
            </a:r>
            <a:r>
              <a:rPr lang="ru-RU" dirty="0" smtClean="0"/>
              <a:t>подготовки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6882065" y="3849824"/>
            <a:ext cx="3266369" cy="36465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ine Callout 2 27"/>
          <p:cNvSpPr/>
          <p:nvPr/>
        </p:nvSpPr>
        <p:spPr>
          <a:xfrm>
            <a:off x="7454637" y="4994308"/>
            <a:ext cx="2637322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29448"/>
              <a:gd name="adj6" fmla="val -9042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7. ФИО и должность Руководителя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8633171" y="4363790"/>
            <a:ext cx="1338604" cy="36465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Line Callout 2 29"/>
          <p:cNvSpPr/>
          <p:nvPr/>
        </p:nvSpPr>
        <p:spPr>
          <a:xfrm>
            <a:off x="9355756" y="6053900"/>
            <a:ext cx="1085004" cy="612648"/>
          </a:xfrm>
          <a:prstGeom prst="borderCallout2">
            <a:avLst>
              <a:gd name="adj1" fmla="val -103"/>
              <a:gd name="adj2" fmla="val 89477"/>
              <a:gd name="adj3" fmla="val -130504"/>
              <a:gd name="adj4" fmla="val 95012"/>
              <a:gd name="adj5" fmla="val -244137"/>
              <a:gd name="adj6" fmla="val 56473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8. ФИО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Задание </a:t>
            </a: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на магистерскую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диссертацию. Пример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0394" y="1615286"/>
            <a:ext cx="7375737" cy="508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82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Аннотация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Структура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Рекомендуемый состав и порядок расположения материала в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ВКР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:</a:t>
            </a:r>
            <a:endParaRPr lang="ru-RU" sz="1600" spc="-1" dirty="0" smtClean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титульный лист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;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задание на магистерскую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диссертацию;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реферат (аннотация</a:t>
            </a:r>
            <a:r>
              <a:rPr lang="ru-RU" sz="1600" b="1" spc="-1" dirty="0" smtClean="0">
                <a:solidFill>
                  <a:srgbClr val="262626"/>
                </a:solidFill>
                <a:latin typeface="Montserrat"/>
              </a:rPr>
              <a:t>);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endParaRPr lang="ru-RU" sz="1600" b="1" spc="-1" dirty="0">
              <a:solidFill>
                <a:srgbClr val="262626"/>
              </a:solidFill>
              <a:latin typeface="Montserrat"/>
            </a:endParaRPr>
          </a:p>
          <a:p>
            <a:pPr marL="36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</a:pPr>
            <a:r>
              <a:rPr lang="ru-RU" sz="1600" b="1" spc="-1" dirty="0" smtClean="0">
                <a:solidFill>
                  <a:srgbClr val="262626"/>
                </a:solidFill>
                <a:latin typeface="Montserrat"/>
              </a:rPr>
              <a:t>Текст на 1-2 страницы с общими сведениями о ВКР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79" y="839443"/>
            <a:ext cx="4149001" cy="595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80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Основные стандарты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AutoNum type="arabicPeriod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ГОСТ 7.32–2017.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Отчет о научно-исследовательской работе. Структура и правила оформления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.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endParaRPr lang="ru-RU" sz="1600" spc="-1" dirty="0">
              <a:solidFill>
                <a:srgbClr val="262626"/>
              </a:solidFill>
              <a:latin typeface="Montserrat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ГОСТ 2.105–2019.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Общие требования к текстовым документам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.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endParaRPr lang="ru-RU" sz="1600" spc="-1" dirty="0">
              <a:solidFill>
                <a:srgbClr val="262626"/>
              </a:solidFill>
              <a:latin typeface="Montserrat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ГОСТ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Р 7.0.97–2016. Требования к оформлению документов.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Содержание</a:t>
            </a:r>
            <a:endParaRPr lang="en-US" sz="3600" spc="-1" dirty="0"/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Требования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содержании приводятся заголовки разделов, граф, параграфов и т. д. с указанием страниц всех частей работы. При этом заголовки и их </a:t>
            </a:r>
            <a:r>
              <a:rPr lang="ru-RU" sz="1600" spc="-1" dirty="0" err="1">
                <a:solidFill>
                  <a:srgbClr val="262626"/>
                </a:solidFill>
                <a:latin typeface="Montserrat"/>
              </a:rPr>
              <a:t>рубрикационные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 индексы должны быть приведены в строгом соответствии с текстом.</a:t>
            </a:r>
            <a:endParaRPr lang="ru-RU" sz="1600" b="1" spc="-1" dirty="0" smtClean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67890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Содержание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000" y="1135779"/>
            <a:ext cx="7981795" cy="554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22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Рамки</a:t>
            </a:r>
            <a:endParaRPr lang="en-US" sz="3600" spc="-1" dirty="0"/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Требования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Все страницы работы (за исключением титульного листа, задания и последнего листа) должны быть оформлены рамками с основными надписями по форме 2 (первая страница раздела «Содержание») и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2а.</a:t>
            </a:r>
            <a:endParaRPr lang="ru-RU" sz="1600" b="1" spc="-1" dirty="0" smtClean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13252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Большая шапка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000" y="3728615"/>
            <a:ext cx="7706029" cy="18732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286" y="1436290"/>
            <a:ext cx="7502441" cy="194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2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Большая шапка</a:t>
            </a:r>
            <a:endParaRPr lang="en-US" sz="3600" spc="-1" dirty="0"/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Структура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графе 1 – тема магистерской диссертации.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графе 2 – обозначение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ВКР.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i="1" spc="-1" dirty="0" smtClean="0">
                <a:solidFill>
                  <a:srgbClr val="262626"/>
                </a:solidFill>
                <a:latin typeface="Montserrat"/>
              </a:rPr>
              <a:t>В </a:t>
            </a:r>
            <a:r>
              <a:rPr lang="ru-RU" sz="1600" i="1" spc="-1" dirty="0">
                <a:solidFill>
                  <a:srgbClr val="262626"/>
                </a:solidFill>
                <a:latin typeface="Montserrat"/>
              </a:rPr>
              <a:t>графе 3 –  литера «М» (магистерская диссертация).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i="1" spc="-1" dirty="0" smtClean="0">
                <a:solidFill>
                  <a:srgbClr val="262626"/>
                </a:solidFill>
                <a:latin typeface="Montserrat"/>
              </a:rPr>
              <a:t>В </a:t>
            </a:r>
            <a:r>
              <a:rPr lang="ru-RU" sz="1600" i="1" spc="-1" dirty="0">
                <a:solidFill>
                  <a:srgbClr val="262626"/>
                </a:solidFill>
                <a:latin typeface="Montserrat"/>
              </a:rPr>
              <a:t>графе 4 –  порядковый номер листа.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i="1" spc="-1" dirty="0" smtClean="0">
                <a:solidFill>
                  <a:srgbClr val="262626"/>
                </a:solidFill>
                <a:latin typeface="Montserrat"/>
              </a:rPr>
              <a:t>В </a:t>
            </a:r>
            <a:r>
              <a:rPr lang="ru-RU" sz="1600" i="1" spc="-1" dirty="0">
                <a:solidFill>
                  <a:srgbClr val="262626"/>
                </a:solidFill>
                <a:latin typeface="Montserrat"/>
              </a:rPr>
              <a:t>графе 5 –  количество листов в пояснительной записке (считается по список литературы, приложения уже не учитываются).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i="1" spc="-1" dirty="0" smtClean="0">
                <a:solidFill>
                  <a:srgbClr val="262626"/>
                </a:solidFill>
                <a:latin typeface="Montserrat"/>
              </a:rPr>
              <a:t>В </a:t>
            </a:r>
            <a:r>
              <a:rPr lang="ru-RU" sz="1600" i="1" spc="-1" dirty="0">
                <a:solidFill>
                  <a:srgbClr val="262626"/>
                </a:solidFill>
                <a:latin typeface="Montserrat"/>
              </a:rPr>
              <a:t>графе 6–  помещают: кафедра ___, учебная группа </a:t>
            </a:r>
            <a:r>
              <a:rPr lang="ru-RU" sz="1600" i="1" spc="-1" dirty="0" smtClean="0">
                <a:solidFill>
                  <a:srgbClr val="262626"/>
                </a:solidFill>
                <a:latin typeface="Montserrat"/>
              </a:rPr>
              <a:t>___.</a:t>
            </a:r>
            <a:endParaRPr lang="ru-RU" sz="1600" i="1" spc="-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14203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Большая шапка</a:t>
            </a:r>
            <a:endParaRPr lang="en-US" sz="3600" spc="-1" dirty="0"/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Структура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графе 7 указывают фамилии:</a:t>
            </a:r>
          </a:p>
          <a:p>
            <a:pPr marL="743040" lvl="1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строке «</a:t>
            </a:r>
            <a:r>
              <a:rPr lang="ru-RU" sz="1600" spc="-1" dirty="0" err="1">
                <a:solidFill>
                  <a:srgbClr val="262626"/>
                </a:solidFill>
                <a:latin typeface="Montserrat"/>
              </a:rPr>
              <a:t>Разраб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.» – исполнителя проекта;</a:t>
            </a:r>
          </a:p>
          <a:p>
            <a:pPr marL="743040" lvl="1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строке «</a:t>
            </a:r>
            <a:r>
              <a:rPr lang="ru-RU" sz="1600" spc="-1" dirty="0" err="1">
                <a:solidFill>
                  <a:srgbClr val="262626"/>
                </a:solidFill>
                <a:latin typeface="Montserrat"/>
              </a:rPr>
              <a:t>Руков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.» –  руководителя проекта;</a:t>
            </a:r>
          </a:p>
          <a:p>
            <a:pPr marL="743040" lvl="1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строке «Рецензент» –рецензент работы;</a:t>
            </a:r>
          </a:p>
          <a:p>
            <a:pPr marL="743040" lvl="1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строке «</a:t>
            </a:r>
            <a:r>
              <a:rPr lang="ru-RU" sz="1600" spc="-1" dirty="0" err="1">
                <a:solidFill>
                  <a:srgbClr val="262626"/>
                </a:solidFill>
                <a:latin typeface="Montserrat"/>
              </a:rPr>
              <a:t>Н.контр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.» – ответственного за соблюдение требований ЕСКД от кафедры Информационные системы;</a:t>
            </a:r>
          </a:p>
          <a:p>
            <a:pPr marL="743040" lvl="1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строке «</a:t>
            </a:r>
            <a:r>
              <a:rPr lang="ru-RU" sz="1600" spc="-1" dirty="0" err="1">
                <a:solidFill>
                  <a:srgbClr val="262626"/>
                </a:solidFill>
                <a:latin typeface="Montserrat"/>
              </a:rPr>
              <a:t>Утвержд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.» –  заполняется по указанию кафедры;</a:t>
            </a:r>
          </a:p>
        </p:txBody>
      </p:sp>
      <p:sp>
        <p:nvSpPr>
          <p:cNvPr id="2" name="Rectangle 1"/>
          <p:cNvSpPr/>
          <p:nvPr/>
        </p:nvSpPr>
        <p:spPr>
          <a:xfrm>
            <a:off x="2252312" y="1617045"/>
            <a:ext cx="61216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первая страница раздела «Содержание»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90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Малая шапка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000" y="2878268"/>
            <a:ext cx="8108413" cy="7943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231" y="1714860"/>
            <a:ext cx="6670234" cy="675467"/>
          </a:xfrm>
          <a:prstGeom prst="rect">
            <a:avLst/>
          </a:prstGeom>
        </p:spPr>
      </p:pic>
      <p:sp>
        <p:nvSpPr>
          <p:cNvPr id="10" name="CustomShape 4"/>
          <p:cNvSpPr/>
          <p:nvPr/>
        </p:nvSpPr>
        <p:spPr>
          <a:xfrm>
            <a:off x="467280" y="3635744"/>
            <a:ext cx="9667440" cy="19502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Структура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графе 8 – Порядковый номер страницы записки</a:t>
            </a:r>
          </a:p>
        </p:txBody>
      </p:sp>
    </p:spTree>
    <p:extLst>
      <p:ext uri="{BB962C8B-B14F-4D97-AF65-F5344CB8AC3E}">
        <p14:creationId xmlns:p14="http://schemas.microsoft.com/office/powerpoint/2010/main" val="311105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Закрепление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94" y="1090137"/>
            <a:ext cx="3853212" cy="54438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992" y="1090137"/>
            <a:ext cx="7375737" cy="50864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5296" y="1090137"/>
            <a:ext cx="3740514" cy="53698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4441" y="1090137"/>
            <a:ext cx="7375345" cy="512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2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Правила оформления текста записки</a:t>
            </a:r>
            <a:endParaRPr lang="en-US" sz="3600" spc="-1" dirty="0"/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Общие требования к тексту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Каждый*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лист пояснительной записки ВКР для технических направлений/специальностей заключается в рамку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По ГОСТ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7.32–2017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текст печатается на одной стороне листа белой бумаги формата А4, при этом размеры полей: правое – не менее 10 мм, верхнее и нижнее – не менее 20 мм, левое – не менее 30 мм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При оформлении в текстовом редакторе следует соблюдать следующие параметры: выбранный шрифт должен быть четким и разборчивым (рекомендуется «</a:t>
            </a:r>
            <a:r>
              <a:rPr lang="ru-RU" sz="1600" spc="-1" dirty="0" err="1">
                <a:solidFill>
                  <a:srgbClr val="262626"/>
                </a:solidFill>
                <a:latin typeface="Montserrat"/>
              </a:rPr>
              <a:t>times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 </a:t>
            </a:r>
            <a:r>
              <a:rPr lang="ru-RU" sz="1600" spc="-1" dirty="0" err="1">
                <a:solidFill>
                  <a:srgbClr val="262626"/>
                </a:solidFill>
                <a:latin typeface="Montserrat"/>
              </a:rPr>
              <a:t>new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 </a:t>
            </a:r>
            <a:r>
              <a:rPr lang="ru-RU" sz="1600" spc="-1" dirty="0" err="1">
                <a:solidFill>
                  <a:srgbClr val="262626"/>
                </a:solidFill>
                <a:latin typeface="Montserrat"/>
              </a:rPr>
              <a:t>roman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», размер шрифта – 14 или «</a:t>
            </a:r>
            <a:r>
              <a:rPr lang="ru-RU" sz="1600" spc="-1" dirty="0" err="1">
                <a:solidFill>
                  <a:srgbClr val="262626"/>
                </a:solidFill>
                <a:latin typeface="Montserrat"/>
              </a:rPr>
              <a:t>arial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» размер – 12), печать через 1,5 интервала. Цвет шрифта – черный. </a:t>
            </a:r>
          </a:p>
        </p:txBody>
      </p:sp>
    </p:spTree>
    <p:extLst>
      <p:ext uri="{BB962C8B-B14F-4D97-AF65-F5344CB8AC3E}">
        <p14:creationId xmlns:p14="http://schemas.microsoft.com/office/powerpoint/2010/main" val="162763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Правила оформления текста записки</a:t>
            </a:r>
            <a:endParaRPr lang="en-US" sz="3600" spc="-1" dirty="0"/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Требования к оформлению глав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Названия глав, параграфов, пунктов, подпунктов следует начинать с абзаца, их можно писать более крупным кеглем, чем текст. Допускается выделение интенсивностью (полужирный шрифт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).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Каждая глава должна начинаться с новой страницы. Названия глав (разделов), параграфов (подразделов) должны соответствовать оглавлению (содержанию) и быть оформлены единообразно во всем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документе.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68668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Основные стандарты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>
                <a:solidFill>
                  <a:srgbClr val="004892"/>
                </a:solidFill>
                <a:latin typeface="Montserrat Bold"/>
              </a:rPr>
              <a:t>Выпускная квалификационная работа (ВКР)  магистра (магистерская диссертация)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законченное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исследование на заданную тему по профессиональной образовательной программе ВПО, написанное лично автором под руководством научного руководителя, содержащее элементы научного исследования и свидетельствующее об умении автора работать с литературой, обобщать и анализировать фактический материал, демонстрирующее владение общекультурными и профессиональными компетенциями, приобретенными при освоении профессиональной образовательной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41362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Правила оформления текста записки</a:t>
            </a:r>
            <a:endParaRPr lang="en-US" sz="3600" spc="-1" dirty="0"/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Требования к нумерации страниц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Страницы ПЗ следует нумеровать арабскими цифрами, соблюдая сквозную нумерацию по всему тексту ПЗ. Номер страницы проставляют в центре нижней части листа без точки, черточек и скобок. Титульный лист включают в общую нумерацию страниц ПЗ. Номер страницы на титульном листе не проставляют, но учитывают при нумерации. Иллюстрации и таблицы, расположенные на отдельных листах, включают в общую нумерацию страниц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ПЗ.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77134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записка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Структура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Рекомендуемый состав и порядок расположения материала в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ВКР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:</a:t>
            </a:r>
            <a:endParaRPr lang="ru-RU" sz="1600" spc="-1" dirty="0" smtClean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титульный лист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;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задание на магистерскую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диссертацию;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реферат (аннотация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);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содержание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перечень используемых условных обозначений, сокращений, терминов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;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36932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записка. Введение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Структура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указывается тема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работы, обосновывается ее выбор, раскрывается актуальность темы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;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определяются объект и предмет исследования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определяется цель работы и основные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задачи;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приводятся обоснования научной новизны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работы;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указываются используемые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методики.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  <a:p>
            <a:pPr>
              <a:lnSpc>
                <a:spcPct val="100000"/>
              </a:lnSpc>
            </a:pPr>
            <a:endParaRPr lang="ru-RU" sz="1600" spc="-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88238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Основная часть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Структура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Структура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основной части должна включать в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себя: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научный обзор проблемной области, существующих методов, алгоритмов и решений заявленной цели в описываемой предметной области;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детальное представление собственных методов, алгоритмов или решений заявленной цели, с выделением научной новизны предлагаемых методов, алгоритмов по сравнению с существующими;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описание программной реализации предлагаемых методов, алгоритмов и решений;</a:t>
            </a:r>
            <a:endParaRPr lang="ru-RU" sz="1600" spc="-1" dirty="0" smtClean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качественные эксперименты, подтверждающие достижение заявленных целей и задач);</a:t>
            </a:r>
          </a:p>
        </p:txBody>
      </p:sp>
    </p:spTree>
    <p:extLst>
      <p:ext uri="{BB962C8B-B14F-4D97-AF65-F5344CB8AC3E}">
        <p14:creationId xmlns:p14="http://schemas.microsoft.com/office/powerpoint/2010/main" val="80978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Основная часть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>
                <a:solidFill>
                  <a:srgbClr val="004892"/>
                </a:solidFill>
                <a:latin typeface="Montserrat Bold"/>
              </a:rPr>
              <a:t>Рубрикация и заголовки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Разделы (главы) пояснительной записки могут делиться на подразделы (параграфы), которые в свою очередь могут делиться на пункты и подпункты (и более мелкие разделы). При делении текста на пункты и подпункты необходимо, чтобы каждый пункт содержал законченную информацию.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Номер подраздела состоит из номеров раздела и подраздела в разделе, разделенных точкой. В конце номера точка не ставится. Аналогичным образом нумеруются и пункты в подразделе (например, 1.4.3 Вывод анализа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43720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Основная часть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>
                <a:solidFill>
                  <a:srgbClr val="004892"/>
                </a:solidFill>
                <a:latin typeface="Montserrat Bold"/>
              </a:rPr>
              <a:t>Рубрикация и заголовки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Заголовки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подразделов, пунктов и подпунктов следует печатать с абзацного отступа с прописной буквы без точки в конце, не подчеркивая. Если заголовок состоит из двух предложений, их разделяют точкой. Переносы слов в заголовках не допускаются. Заголовки в содержании должны точно соответствовать заголовкам в тексте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Размер абзацного отступа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равен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пяти ударам пишущей машинки (или 15–17 мм). Расстояние между заголовком и текстом должно быть равно 3 или 4 интервалам (15 мм). Если основной текст напечатан интервалом 1,5, то это значит, что расстояние между заголовком и текстом равно одной пустой строке. Расстояние между заголовками главы и параграфа – 2 интервала (8 мм).</a:t>
            </a:r>
          </a:p>
        </p:txBody>
      </p:sp>
    </p:spTree>
    <p:extLst>
      <p:ext uri="{BB962C8B-B14F-4D97-AF65-F5344CB8AC3E}">
        <p14:creationId xmlns:p14="http://schemas.microsoft.com/office/powerpoint/2010/main" val="270316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Основная часть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Математические формулы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Формулы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и уравнения следует выделять из текста в отдельную строку. Над и под каждой формулой или уравнением нужно оставить по пустой строке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Все формулы нумеруются. Обычно нумерация сквозная. Номер проставляется арабскими цифрами в круглых скобках в крайнем правом положении на строке, например, (1). В многострочной формуле номер формулы ставят против последней строки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Допускается нумерация формул в пределах раздела. В этом случае номер формулы состоит из номера раздела и порядкового номера внутри раздела, разделенных точкой, например, (3.1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).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Формулы в приложениях имеют отдельную нумерацию в пределах каждого приложения с добавлением впереди обозначения приложения, например, (В.2).</a:t>
            </a:r>
          </a:p>
        </p:txBody>
      </p:sp>
    </p:spTree>
    <p:extLst>
      <p:ext uri="{BB962C8B-B14F-4D97-AF65-F5344CB8AC3E}">
        <p14:creationId xmlns:p14="http://schemas.microsoft.com/office/powerpoint/2010/main" val="9400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Основная часть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Математические формулы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Если уравнение не умещается в одну строку, то оно должно быть перенесено после знаков равенства, умножения, сложения, вычитания и знаков соотношения (   и т. п.), причем этот знак в начале следующей строки повторяют. При переносе формулы на знаке, символизирующем операцию умножения, применяют знак «Х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».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Переносить на другую строку допускается только самостоятельные члены формулы. Не допускается при переносе разделение показателей степени, выражений в скобках, дробей, а также выражений, относящихся к знакам корня, интеграла, суммы, логарифма, тригонометрических функций и т. п.</a:t>
            </a:r>
          </a:p>
        </p:txBody>
      </p:sp>
    </p:spTree>
    <p:extLst>
      <p:ext uri="{BB962C8B-B14F-4D97-AF65-F5344CB8AC3E}">
        <p14:creationId xmlns:p14="http://schemas.microsoft.com/office/powerpoint/2010/main" val="120144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Основная часть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Математические формулы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Если нужны пояснения к символам и коэффициентам с расшифровкой их размерностей, то они приводятся сразу под формулой в той же последовательности, в которой они идут в формуле. Перечень располагают с новой строки после слова «где» в виде колонки; символ отделяют от его расшифровки знаком тире. После расшифровки каждого символа ставят точку с запятой, размерность буквенного обозначения отделяют от текста запятой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В пределах текста пояснительной записки нельзя обозначать одинаковыми буквенными символами разные понятия и разными символами одинаковые понятия.</a:t>
            </a:r>
          </a:p>
        </p:txBody>
      </p:sp>
    </p:spTree>
    <p:extLst>
      <p:ext uri="{BB962C8B-B14F-4D97-AF65-F5344CB8AC3E}">
        <p14:creationId xmlns:p14="http://schemas.microsoft.com/office/powerpoint/2010/main" val="26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Основная часть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Таблицы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Таблицей называют цифровой и текстовый материал, сгруппированный в определенном порядке в горизонтальные строки и вертикальные графы (столбцы), разделенные линиями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На </a:t>
            </a: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все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 таблицы в тексте должны </a:t>
            </a: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быть ссылки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. Таблица должна располагаться непосредственно </a:t>
            </a: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после текста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, в котором она упоминается впервые, или на </a:t>
            </a: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следующей странице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Все таблицы нумеруются (нумерация сквозная, либо в пределах раздела – в последнем случае номер таблицы состоит из номера раздела и порядкового номера внутри раздела, разделенных точкой (например, Таблица 1.2). Таблицы каждого приложения обозначают отдельной нумерацией арабскими цифрами с добавлением впереди обозначения приложения (например, Таблица В.2).</a:t>
            </a:r>
          </a:p>
        </p:txBody>
      </p:sp>
    </p:spTree>
    <p:extLst>
      <p:ext uri="{BB962C8B-B14F-4D97-AF65-F5344CB8AC3E}">
        <p14:creationId xmlns:p14="http://schemas.microsoft.com/office/powerpoint/2010/main" val="406234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Основные стандарты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>
                <a:solidFill>
                  <a:srgbClr val="004892"/>
                </a:solidFill>
                <a:latin typeface="Montserrat Bold"/>
              </a:rPr>
              <a:t>Научный руководитель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специалист в научно-производственной области, в рамках которой определена тема ВКР, обладающий высокой квалификацией и надлежащей педагогической компетенцией (наличие специального образования или документа о повышении квалификации в психолого-педагогической сфере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).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32758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Основная часть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Таблицы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Название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таблицы следует помещать над таблицей слева, без абзацного отступа в одну строку с ее номером через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тире.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Слово «Таблица» пишется полностью. Точка в конце названия не ставится.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Например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,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«Таблица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3 – Доходы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фирмы»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6731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Основная часть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Таблицы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При переносе таблицы на следующую страницу название помещают только над первой частью, при этом верхнюю горизонтальную черту, ограничивающую последующие части таблицы, не проводят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.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4831" y="3987720"/>
            <a:ext cx="5601482" cy="19433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16" y="3975806"/>
            <a:ext cx="4673782" cy="23845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8705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Основная часть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Иллюстрации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На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все иллюстрации (рисунки. чертежи, графики, схемы, компьютерные распечатки, диаграммы и т. п.) в тексте должны быть даны ссылки. Рисунки должны располагаться непосредственно </a:t>
            </a: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после текста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, в котором они упоминаются впервые, или на </a:t>
            </a: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следующей странице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.</a:t>
            </a: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Иллюстрации, за исключением иллюстраций приложений, нумеруются арабскими цифрами, при этом нумерация сквозная, но допускается нумеровать и в пределах раздела (главы). В последнем случае номер рисунка состоит из номера раздела и порядкового номера иллюстрации, разделенных точкой (например, Рисунок 1.1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).</a:t>
            </a: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Подпись к рисунку располагается под ним посередине строки. Слово «Рисунок» пишется полностью. Подпись должна выглядеть так: «Рисунок 1 – Схема базы данных». Точка в конце названия не ставится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.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3598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Основная часть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Иллюстрации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Если в работе есть приложения, то рисунки каждого приложения обозначают отдельной нумерацией арабскими цифрами с добавлением впереди обозначения приложения (например, Рисунок А.3).</a:t>
            </a: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При ссылках на иллюстрации следует писать «… в соответствии с рисунком 2» при сквозной нумерации и «… в соответствии с рисунком 1.2» при нумерации в пределах раздела.</a:t>
            </a:r>
          </a:p>
        </p:txBody>
      </p:sp>
    </p:spTree>
    <p:extLst>
      <p:ext uri="{BB962C8B-B14F-4D97-AF65-F5344CB8AC3E}">
        <p14:creationId xmlns:p14="http://schemas.microsoft.com/office/powerpoint/2010/main" val="108635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Основная часть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>
                <a:solidFill>
                  <a:srgbClr val="004892"/>
                </a:solidFill>
                <a:latin typeface="Montserrat Bold"/>
              </a:rPr>
              <a:t>Список </a:t>
            </a: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литературы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Использованные в процессе работы специальные литературные источники указываются в конце пояснительной записки перед приложением. </a:t>
            </a:r>
            <a:endParaRPr lang="ru-RU" sz="1600" spc="-1" dirty="0" smtClean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Список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использованной литературы входит в основной объем работы. </a:t>
            </a:r>
            <a:endParaRPr lang="ru-RU" sz="1600" spc="-1" dirty="0" smtClean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b="1" spc="-1" dirty="0" smtClean="0">
                <a:solidFill>
                  <a:srgbClr val="262626"/>
                </a:solidFill>
                <a:latin typeface="Montserrat"/>
              </a:rPr>
              <a:t>На </a:t>
            </a: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более чем 80% литературных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источников в тексте работы обязательно </a:t>
            </a: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должна быть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хотя бы одна </a:t>
            </a: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ссылка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.</a:t>
            </a:r>
            <a:endParaRPr lang="en-US" sz="1600" spc="-1" dirty="0" smtClean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Необходимо </a:t>
            </a: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минимум 30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ссылок на различные источники литературы.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88011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Основная часть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>
                <a:solidFill>
                  <a:srgbClr val="004892"/>
                </a:solidFill>
                <a:latin typeface="Montserrat Bold"/>
              </a:rPr>
              <a:t>Приложения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Приложения оформляются как продолжение пояснительной записки на последующих страницах, но в основной листаж не включаются. Содержание приложений определяется студентом по согласованию с научным руководителем. При этом в основном тексте работы целесообразно оставить только тот иллюстративный материал, который позволяет непосредственно раскрыть содержание излагаемой темы. Вспомогательный же материал выносится в приложения. Объем приложений не ограничивается, поэтому основной листаж можно регулировать за счет переноса иллюстративного материала в приложения или из приложений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.</a:t>
            </a: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 тексте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работы на все приложения </a:t>
            </a: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должны быть даны ссылки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. Приложения располагают в порядке ссылок на них в тексте.</a:t>
            </a:r>
          </a:p>
        </p:txBody>
      </p:sp>
    </p:spTree>
    <p:extLst>
      <p:ext uri="{BB962C8B-B14F-4D97-AF65-F5344CB8AC3E}">
        <p14:creationId xmlns:p14="http://schemas.microsoft.com/office/powerpoint/2010/main" val="65064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>
                <a:solidFill>
                  <a:srgbClr val="004892"/>
                </a:solidFill>
                <a:latin typeface="Montserrat"/>
              </a:rPr>
              <a:t>Основная часть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>
                <a:solidFill>
                  <a:srgbClr val="004892"/>
                </a:solidFill>
                <a:latin typeface="Montserrat Bold"/>
              </a:rPr>
              <a:t>Приложения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Каждое приложение следует начинать с новой страницы с указанием наверху посередине страницы слова «ПРИЛОЖЕНИЕ» и его обозначения. Приложение должно иметь заголовок, который записывают симметрично относительно текста с прописной буквы отдельной строкой.</a:t>
            </a: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Приложения обозначают заглавными буквами русского алфавита, начиная с А, за исключением букв Ё, З, Й, О, Ч, Ь, Ы, Ъ. После слова «Приложение» следует буква, обозначающая его последовательность (например: ПРИЛОЖЕНИЕ Б). </a:t>
            </a:r>
            <a:endParaRPr lang="ru-RU" sz="1600" spc="-1" dirty="0" smtClean="0">
              <a:solidFill>
                <a:srgbClr val="262626"/>
              </a:solidFill>
              <a:latin typeface="Montserrat"/>
            </a:endParaRP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Допускается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обозначение приложений буквами латинского алфавита, за исключением букв I и O. В случае полного использования букв русского и латинского алфавитов допускается обозначать приложения арабскими цифрами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.</a:t>
            </a: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Если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в документе одно приложение, оно обозначается «ПРИЛОЖЕНИЕ А».</a:t>
            </a:r>
          </a:p>
        </p:txBody>
      </p:sp>
    </p:spTree>
    <p:extLst>
      <p:ext uri="{BB962C8B-B14F-4D97-AF65-F5344CB8AC3E}">
        <p14:creationId xmlns:p14="http://schemas.microsoft.com/office/powerpoint/2010/main" val="400060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Последний лист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Структура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36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 последнем листе записки приводится информация о самостоятельности работы. Лист НЕ оформляется в рамку. Также на листе указывается общая информация о работе:</a:t>
            </a: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Количество листов</a:t>
            </a: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Количество источников информации</a:t>
            </a: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Объем приложений</a:t>
            </a: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Количество напечатанных экземпляров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3657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Носитель информации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Структура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 marL="36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К записке прикрепляется носитель информации, на котором находятся:</a:t>
            </a: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исходный код программы;</a:t>
            </a: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пояснительная записка;</a:t>
            </a: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презентация доклада на защиту;</a:t>
            </a:r>
          </a:p>
          <a:p>
            <a:pPr marL="285840" indent="-28548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иные материалы (акты, дипломы, грамоты)</a:t>
            </a:r>
          </a:p>
          <a:p>
            <a:pPr marL="360"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 качестве носителя могут выступать </a:t>
            </a:r>
            <a:r>
              <a:rPr lang="en-US" sz="1600" spc="-1" dirty="0" smtClean="0">
                <a:solidFill>
                  <a:srgbClr val="262626"/>
                </a:solidFill>
                <a:latin typeface="Montserrat"/>
              </a:rPr>
              <a:t>CD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или </a:t>
            </a:r>
            <a:r>
              <a:rPr lang="en-US" sz="1600" spc="-1" dirty="0" smtClean="0">
                <a:solidFill>
                  <a:srgbClr val="262626"/>
                </a:solidFill>
                <a:latin typeface="Montserrat"/>
              </a:rPr>
              <a:t>DVD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 диски, либо </a:t>
            </a:r>
            <a:r>
              <a:rPr lang="en-US" sz="1600" spc="-1" dirty="0" smtClean="0">
                <a:solidFill>
                  <a:srgbClr val="262626"/>
                </a:solidFill>
                <a:latin typeface="Montserrat"/>
              </a:rPr>
              <a:t>USB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-накопитель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19196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Пояснительная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записка. </a:t>
            </a: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Сборка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05" y="1074766"/>
            <a:ext cx="2481404" cy="35057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489" y="1297032"/>
            <a:ext cx="5214383" cy="35959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2620" y="1586792"/>
            <a:ext cx="2544770" cy="36532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7280" y="1852432"/>
            <a:ext cx="5558396" cy="38616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4115" y="2168917"/>
            <a:ext cx="5650621" cy="39271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3421" y="2530850"/>
            <a:ext cx="2632729" cy="37386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2626" y="2822618"/>
            <a:ext cx="2556602" cy="36232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20497" y="3189708"/>
            <a:ext cx="2519255" cy="35799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32" name="Picture 8" descr="Файл-конверт для компакт-диска CD DVD белый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687" y="2168917"/>
            <a:ext cx="2795493" cy="279549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87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Основные стандарты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>
                <a:solidFill>
                  <a:srgbClr val="004892"/>
                </a:solidFill>
                <a:latin typeface="Montserrat Bold"/>
              </a:rPr>
              <a:t>Рецензент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дипломированный специалист в научно-производственной области, в рамках которой определена тема ВКР, обладающий высокой квалификацией, позволяющей ему оценить выполненную работу на соответствие темы, содержания, актуальности, новизны, полноты решения направлению подготовки.</a:t>
            </a:r>
          </a:p>
        </p:txBody>
      </p:sp>
    </p:spTree>
    <p:extLst>
      <p:ext uri="{BB962C8B-B14F-4D97-AF65-F5344CB8AC3E}">
        <p14:creationId xmlns:p14="http://schemas.microsoft.com/office/powerpoint/2010/main" val="72553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581040" y="800280"/>
            <a:ext cx="8048160" cy="22971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4800" b="0" strike="noStrike" spc="-1">
                <a:solidFill>
                  <a:srgbClr val="004892"/>
                </a:solidFill>
                <a:latin typeface="Montserrat Bold"/>
              </a:rPr>
              <a:t>Спасибо за внимание!</a:t>
            </a:r>
            <a:endParaRPr lang="en-US" sz="4800" b="0" strike="noStrike" spc="-1">
              <a:solidFill>
                <a:srgbClr val="000000"/>
              </a:solidFill>
              <a:latin typeface="Geometria light"/>
            </a:endParaRPr>
          </a:p>
        </p:txBody>
      </p:sp>
      <p:sp>
        <p:nvSpPr>
          <p:cNvPr id="103" name="CustomShape 2"/>
          <p:cNvSpPr/>
          <p:nvPr/>
        </p:nvSpPr>
        <p:spPr>
          <a:xfrm>
            <a:off x="0" y="6862680"/>
            <a:ext cx="10691280" cy="45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0" strike="noStrike" spc="-1" dirty="0" smtClean="0">
                <a:solidFill>
                  <a:srgbClr val="173277"/>
                </a:solidFill>
                <a:latin typeface="Montserrat"/>
              </a:rPr>
              <a:t>202</a:t>
            </a:r>
            <a:r>
              <a:rPr lang="ru-RU" sz="1600" b="0" strike="noStrike" spc="-1" dirty="0" smtClean="0">
                <a:solidFill>
                  <a:srgbClr val="173277"/>
                </a:solidFill>
                <a:latin typeface="Montserrat"/>
              </a:rPr>
              <a:t>1</a:t>
            </a:r>
            <a:endParaRPr lang="en-US" sz="1600" b="0" strike="noStrike" spc="-1" dirty="0">
              <a:latin typeface="Arial"/>
            </a:endParaRPr>
          </a:p>
        </p:txBody>
      </p:sp>
      <p:pic>
        <p:nvPicPr>
          <p:cNvPr id="104" name="Рисунок 2"/>
          <p:cNvPicPr/>
          <p:nvPr/>
        </p:nvPicPr>
        <p:blipFill>
          <a:blip r:embed="rId2"/>
          <a:stretch/>
        </p:blipFill>
        <p:spPr>
          <a:xfrm>
            <a:off x="4115160" y="5178600"/>
            <a:ext cx="2232360" cy="1426680"/>
          </a:xfrm>
          <a:prstGeom prst="rect">
            <a:avLst/>
          </a:prstGeom>
          <a:ln>
            <a:noFill/>
          </a:ln>
        </p:spPr>
      </p:pic>
      <p:sp>
        <p:nvSpPr>
          <p:cNvPr id="105" name="CustomShape 3"/>
          <p:cNvSpPr/>
          <p:nvPr/>
        </p:nvSpPr>
        <p:spPr>
          <a:xfrm>
            <a:off x="581040" y="1833480"/>
            <a:ext cx="804816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4892"/>
                </a:solidFill>
                <a:latin typeface="Montserrat"/>
              </a:rPr>
              <a:t>Рады видеть Вас на наших мероприятиях!</a:t>
            </a:r>
            <a:endParaRPr lang="en-US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Основные стандарты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>
                <a:solidFill>
                  <a:srgbClr val="004892"/>
                </a:solidFill>
                <a:latin typeface="Montserrat Bold"/>
              </a:rPr>
              <a:t>Научный консультант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специалист в узкой научно-производственной области, использующейся при написании ВКР, по которой компетенции научного руководителя недостаточно.</a:t>
            </a:r>
          </a:p>
        </p:txBody>
      </p:sp>
    </p:spTree>
    <p:extLst>
      <p:ext uri="{BB962C8B-B14F-4D97-AF65-F5344CB8AC3E}">
        <p14:creationId xmlns:p14="http://schemas.microsoft.com/office/powerpoint/2010/main" val="386105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ВКР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Цель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Цели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защиты ВКР – установление уровня подготовки выпускника государственной аттестационной комиссией к выполнению профессиональных задач и соответствия его подготовки требованиям ФГОС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ВО.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98253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ВКР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Требования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Общими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 требованиями к ВКР являются: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логическая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последовательность и преемственность изложения материала;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убедительность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аргументации выбранных методов анализа, расчетов и предложений; 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краткость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и четкость формулировок; 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конкретность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изложения результатов работы; 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доказательность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выводов и обоснованность </a:t>
            </a: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рекомендаций</a:t>
            </a:r>
            <a:endParaRPr lang="ru-RU" sz="1600" spc="-1" dirty="0">
              <a:solidFill>
                <a:srgbClr val="262626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01387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581040" y="390600"/>
            <a:ext cx="9924840" cy="22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 smtClean="0">
                <a:solidFill>
                  <a:srgbClr val="004892"/>
                </a:solidFill>
                <a:latin typeface="Montserrat"/>
              </a:rPr>
              <a:t>ВКР</a:t>
            </a:r>
            <a:endParaRPr lang="en-US" sz="3600" b="0" strike="noStrike" spc="-1" dirty="0">
              <a:latin typeface="Arial"/>
            </a:endParaRPr>
          </a:p>
        </p:txBody>
      </p:sp>
      <p:pic>
        <p:nvPicPr>
          <p:cNvPr id="87" name="Рисунок 7"/>
          <p:cNvPicPr/>
          <p:nvPr/>
        </p:nvPicPr>
        <p:blipFill>
          <a:blip r:embed="rId2"/>
          <a:stretch/>
        </p:blipFill>
        <p:spPr>
          <a:xfrm>
            <a:off x="467280" y="6534000"/>
            <a:ext cx="1273680" cy="81396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124000" y="6795720"/>
            <a:ext cx="566712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4892"/>
                </a:solidFill>
                <a:latin typeface="Montserrat"/>
              </a:rPr>
              <a:t>Ульяновский государственный технический университет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086760" y="6795720"/>
            <a:ext cx="1275840" cy="35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0" strike="noStrike" spc="-1">
                <a:solidFill>
                  <a:srgbClr val="004892"/>
                </a:solidFill>
                <a:latin typeface="Montserrat"/>
              </a:rPr>
              <a:t>ULSTU.RU 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581040" y="2313720"/>
            <a:ext cx="9667440" cy="318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4892"/>
                </a:solidFill>
                <a:latin typeface="Montserrat Bold"/>
              </a:rPr>
              <a:t>Требования</a:t>
            </a: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В рамках учебной программы к ВКР предъявляются следующие общие требования </a:t>
            </a:r>
            <a:r>
              <a:rPr lang="ru-RU" sz="1600" b="1" spc="-1" dirty="0">
                <a:solidFill>
                  <a:srgbClr val="262626"/>
                </a:solidFill>
                <a:latin typeface="Montserrat"/>
              </a:rPr>
              <a:t>по оформлению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: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соответствие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названия работы ее содержанию, четкая целевая направленность, актуальность, наличие научной новизны;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логическая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последовательность изложения материала, базирующаяся на прочных теоретических знаниях по избранной теме и убедительных аргументах;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корректное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изложение материала с учетом принятой научной терминологии;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достоверность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полученных результатов и обоснованность выводов;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научный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стиль написания;</a:t>
            </a:r>
          </a:p>
          <a:p>
            <a:pPr marL="285840" indent="-2854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4892"/>
              </a:buClr>
              <a:buFont typeface="Wingdings" charset="2"/>
              <a:buChar char=""/>
            </a:pPr>
            <a:r>
              <a:rPr lang="ru-RU" sz="1600" spc="-1" dirty="0" smtClean="0">
                <a:solidFill>
                  <a:srgbClr val="262626"/>
                </a:solidFill>
                <a:latin typeface="Montserrat"/>
              </a:rPr>
              <a:t>оформление </a:t>
            </a:r>
            <a:r>
              <a:rPr lang="ru-RU" sz="1600" spc="-1" dirty="0">
                <a:solidFill>
                  <a:srgbClr val="262626"/>
                </a:solidFill>
                <a:latin typeface="Montserrat"/>
              </a:rPr>
              <a:t>работы в соответствии с требованиями ГОСТ</a:t>
            </a:r>
          </a:p>
        </p:txBody>
      </p:sp>
    </p:spTree>
    <p:extLst>
      <p:ext uri="{BB962C8B-B14F-4D97-AF65-F5344CB8AC3E}">
        <p14:creationId xmlns:p14="http://schemas.microsoft.com/office/powerpoint/2010/main" val="416645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454</TotalTime>
  <Words>2881</Words>
  <Application>Microsoft Office PowerPoint</Application>
  <PresentationFormat>Custom</PresentationFormat>
  <Paragraphs>381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62" baseType="lpstr">
      <vt:lpstr>Arial</vt:lpstr>
      <vt:lpstr>Calibri</vt:lpstr>
      <vt:lpstr>DejaVu Sans</vt:lpstr>
      <vt:lpstr>Geometria  bold</vt:lpstr>
      <vt:lpstr>Geometria light</vt:lpstr>
      <vt:lpstr>Montserrat</vt:lpstr>
      <vt:lpstr>Montserrat Bold</vt:lpstr>
      <vt:lpstr>Symbol</vt:lpstr>
      <vt:lpstr>Times New Roman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приемной  кампании - 2019</dc:title>
  <dc:subject/>
  <dc:creator>afsafasfasfa afafaf</dc:creator>
  <dc:description/>
  <cp:lastModifiedBy>Evgenii Egov</cp:lastModifiedBy>
  <cp:revision>112</cp:revision>
  <dcterms:created xsi:type="dcterms:W3CDTF">2019-09-16T12:04:13Z</dcterms:created>
  <dcterms:modified xsi:type="dcterms:W3CDTF">2021-12-20T09:43:58Z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</vt:i4>
  </property>
</Properties>
</file>